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307" r:id="rId3"/>
    <p:sldId id="335" r:id="rId4"/>
    <p:sldId id="340" r:id="rId5"/>
    <p:sldId id="336" r:id="rId6"/>
    <p:sldId id="338" r:id="rId7"/>
    <p:sldId id="339" r:id="rId8"/>
    <p:sldId id="334" r:id="rId9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2451">
          <p15:clr>
            <a:srgbClr val="A4A3A4"/>
          </p15:clr>
        </p15:guide>
        <p15:guide id="4" orient="horz" pos="1778">
          <p15:clr>
            <a:srgbClr val="A4A3A4"/>
          </p15:clr>
        </p15:guide>
        <p15:guide id="5" orient="horz" pos="5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ia Zanti" initials="MZ" lastIdx="1" clrIdx="0"/>
  <p:cmAuthor id="2" name="Petros Sirivianos" initials="PS" lastIdx="5" clrIdx="1">
    <p:extLst>
      <p:ext uri="{19B8F6BF-5375-455C-9EA6-DF929625EA0E}">
        <p15:presenceInfo xmlns:p15="http://schemas.microsoft.com/office/powerpoint/2012/main" userId="S-1-5-21-3466503211-167815060-4279704636-428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78"/>
    <a:srgbClr val="1D849B"/>
    <a:srgbClr val="256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7" autoAdjust="0"/>
    <p:restoredTop sz="94608"/>
  </p:normalViewPr>
  <p:slideViewPr>
    <p:cSldViewPr snapToGrid="0" snapToObjects="1" showGuides="1">
      <p:cViewPr varScale="1">
        <p:scale>
          <a:sx n="55" d="100"/>
          <a:sy n="55" d="100"/>
        </p:scale>
        <p:origin x="1110" y="90"/>
      </p:cViewPr>
      <p:guideLst>
        <p:guide orient="horz" pos="4320"/>
        <p:guide pos="7680"/>
        <p:guide orient="horz" pos="2451"/>
        <p:guide orient="horz" pos="1778"/>
        <p:guide orient="horz" pos="58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prstGeom prst="rect">
            <a:avLst/>
          </a:prstGeom>
        </p:spPr>
        <p:txBody>
          <a:bodyPr lIns="88139" tIns="44070" rIns="88139" bIns="44070"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88139" tIns="44070" rIns="88139" bIns="4407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8937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28B35-B19B-4AC6-94D6-AB74228DA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4705" y="12362514"/>
            <a:ext cx="9791025" cy="81693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963E-E6AF-4AA3-BE80-6A2D90D00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93430" y="12523406"/>
            <a:ext cx="9791025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86715-1573-42C9-8DE8-566B3195D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45830" y="12675806"/>
            <a:ext cx="9791025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A89485-4804-49F7-861A-BE8F6658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4705" y="12362514"/>
            <a:ext cx="9791025" cy="81693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1338"/>
            <a:ext cx="24737827" cy="1661021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Κρατικός Προϋπολογισμός"/>
          <p:cNvSpPr txBox="1">
            <a:spLocks noGrp="1"/>
          </p:cNvSpPr>
          <p:nvPr>
            <p:ph type="ctrTitle"/>
          </p:nvPr>
        </p:nvSpPr>
        <p:spPr>
          <a:xfrm>
            <a:off x="1232491" y="1368464"/>
            <a:ext cx="21539077" cy="844930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l-GR" sz="7200" dirty="0"/>
              <a:t>Συμπληρωματικό Επίδομα</a:t>
            </a:r>
            <a:br>
              <a:rPr lang="el-GR" sz="7200" dirty="0"/>
            </a:br>
            <a:r>
              <a:rPr lang="el-GR" sz="7200" dirty="0"/>
              <a:t>και Πασχαλινό Επίδομα </a:t>
            </a:r>
            <a:br>
              <a:rPr lang="el-GR" sz="7200" dirty="0"/>
            </a:br>
            <a:r>
              <a:rPr lang="el-GR" sz="7200" dirty="0"/>
              <a:t>Χαμηλοσυνταξιούχου</a:t>
            </a:r>
            <a:br>
              <a:rPr lang="el-GR" sz="7200" dirty="0"/>
            </a:br>
            <a:br>
              <a:rPr lang="el-GR" sz="7200" dirty="0"/>
            </a:br>
            <a:r>
              <a:rPr lang="el-GR" sz="7200" dirty="0"/>
              <a:t>Δημοσιογραφική διάσκεψη </a:t>
            </a:r>
            <a:br>
              <a:rPr lang="el-GR" sz="7200" dirty="0"/>
            </a:br>
            <a:br>
              <a:rPr lang="el-GR" sz="7200" dirty="0"/>
            </a:br>
            <a:r>
              <a:rPr lang="el-GR" sz="4800" dirty="0"/>
              <a:t>31 Μαρτίου 2022</a:t>
            </a:r>
            <a:br>
              <a:rPr lang="el-GR" sz="7200" dirty="0"/>
            </a:br>
            <a:r>
              <a:rPr lang="el-GR" sz="7200" dirty="0"/>
              <a:t> </a:t>
            </a:r>
            <a:br>
              <a:rPr lang="el-GR" sz="7200" dirty="0"/>
            </a:br>
            <a:endParaRPr lang="el-GR" sz="7200" dirty="0"/>
          </a:p>
        </p:txBody>
      </p:sp>
      <p:sp>
        <p:nvSpPr>
          <p:cNvPr id="122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ΚΥΠΡΙΑΚΗ ΔΗΜΟΚΡΑΤΙΑ</a:t>
            </a:r>
            <a:r>
              <a:rPr dirty="0"/>
              <a:t> / ΠΝΕΥΜΑΤΙΚΑ </a:t>
            </a:r>
            <a:r>
              <a:rPr dirty="0" err="1"/>
              <a:t>ΔΙΚΑΙΩΜΑΤΑ</a:t>
            </a:r>
            <a:r>
              <a:rPr dirty="0"/>
              <a:t> </a:t>
            </a:r>
            <a:r>
              <a:rPr lang="el-GR" dirty="0"/>
              <a:t>2022</a:t>
            </a:r>
            <a:endParaRPr dirty="0"/>
          </a:p>
        </p:txBody>
      </p:sp>
      <p:sp>
        <p:nvSpPr>
          <p:cNvPr id="123" name="ΥΠΟΥΡΓΕΙΟ ΟΙΚΟΝΟΜΙΚΩΝ"/>
          <p:cNvSpPr txBox="1"/>
          <p:nvPr/>
        </p:nvSpPr>
        <p:spPr>
          <a:xfrm>
            <a:off x="12002030" y="10691983"/>
            <a:ext cx="11680930" cy="613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Αναστασία </a:t>
            </a:r>
            <a:r>
              <a:rPr lang="el-GR" dirty="0" err="1"/>
              <a:t>Ανθούση</a:t>
            </a:r>
            <a:r>
              <a:rPr lang="el-GR" dirty="0"/>
              <a:t> | Υφυπουργός Κοινωνικής Πρόνοιας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"/>
          <p:cNvSpPr/>
          <p:nvPr/>
        </p:nvSpPr>
        <p:spPr>
          <a:xfrm>
            <a:off x="-956" y="-21723"/>
            <a:ext cx="17045693" cy="2964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33"/>
                </a:moveTo>
                <a:lnTo>
                  <a:pt x="0" y="21600"/>
                </a:lnTo>
                <a:lnTo>
                  <a:pt x="20378" y="21600"/>
                </a:lnTo>
                <a:lnTo>
                  <a:pt x="21600" y="0"/>
                </a:lnTo>
                <a:lnTo>
                  <a:pt x="0" y="233"/>
                </a:lnTo>
                <a:close/>
              </a:path>
            </a:pathLst>
          </a:custGeom>
          <a:solidFill>
            <a:srgbClr val="2F7788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ΚΥΠΡΙΑΚΗ ΔΗΜΟΚΡΑΤΙΑ</a:t>
            </a:r>
            <a:r>
              <a:rPr dirty="0"/>
              <a:t> / ΠΝΕΥΜΑΤΙΚΑ </a:t>
            </a:r>
            <a:r>
              <a:rPr dirty="0" err="1"/>
              <a:t>ΔΙΚΑΙΩΜΑΤΑ</a:t>
            </a:r>
            <a:r>
              <a:rPr dirty="0"/>
              <a:t> </a:t>
            </a:r>
            <a:r>
              <a:rPr lang="el-GR" dirty="0"/>
              <a:t>2022</a:t>
            </a:r>
            <a:endParaRPr dirty="0"/>
          </a:p>
        </p:txBody>
      </p:sp>
      <p:sp>
        <p:nvSpPr>
          <p:cNvPr id="281" name="ΚΥΡΙΟΤΕΡΟΙ ΣΤΟΧΟΙ"/>
          <p:cNvSpPr txBox="1"/>
          <p:nvPr/>
        </p:nvSpPr>
        <p:spPr>
          <a:xfrm>
            <a:off x="96253" y="814281"/>
            <a:ext cx="16667747" cy="941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5000">
                <a:solidFill>
                  <a:srgbClr val="307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Επίδομα Χαμηλοσυνταξιούχου - Υφιστάμενο πλαίσιο 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ΥΠΟΥΡΓΕΙΟ ΟΙΚΟΝΟΜΙΚΩΝ"/>
          <p:cNvSpPr txBox="1">
            <a:spLocks noGrp="1"/>
          </p:cNvSpPr>
          <p:nvPr>
            <p:ph type="subTitle" sz="quarter" idx="1"/>
          </p:nvPr>
        </p:nvSpPr>
        <p:spPr>
          <a:xfrm>
            <a:off x="11104845" y="12424383"/>
            <a:ext cx="9605670" cy="613971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ΥΦΥΠΟΥΡΓΕΙΟ ΚΟΙΝΩΝΙΚΗΣ ΠΡΟΝΟΙΑΣ</a:t>
            </a:r>
            <a:endParaRPr lang="en-US" dirty="0"/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3613344"/>
            <a:ext cx="614177" cy="6139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Μέσω του προτεινόμενου κρατικού προϋπολογισμού καθίσταται εφικτή:…"/>
          <p:cNvSpPr txBox="1"/>
          <p:nvPr/>
        </p:nvSpPr>
        <p:spPr>
          <a:xfrm>
            <a:off x="2482181" y="3493085"/>
            <a:ext cx="20349745" cy="858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Σχέδιο προβλέπει την παραχώρηση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μηνιαίου επιδόματος σε χαμηλοσυνταξιούχο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νοικοκυριά χαμηλοσυνταξιούχων που έχουν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ετήσιο εισόδημα κάτω από το όριο της φτώχιας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Παρέχεται όταν 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συνολικό εισόδημα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δεν υπερβαίνει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ετησίως τα €10.324 για ένα πρόσωπο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€15.486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περιπτώσεις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ζεύγους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ελάχιστο συνολικό εισόδημα συμπεριλαμβανομένου και του επιδόματος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ένα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μονήρη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χαμηλοσυνταξιούχο ανέρχεται στα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€710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για ένα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ζεύγος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€1.216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μηνιαίως και 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μέγιστο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€834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€1.271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αντιστοίχως.</a:t>
            </a:r>
          </a:p>
          <a:p>
            <a:pPr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υπολογισμό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επιδόματος χαμηλοσυνταξιούχου λαμβάνονταν υπόψη 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ετήσια εισοδήματα του προηγούμενου έτους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τα οποία προέχονται από συντάξεις, εισόδημα από εργασία, ενοίκια </a:t>
            </a:r>
            <a:r>
              <a:rPr lang="el-GR" altLang="en-US" sz="36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0000"/>
              </a:lnSpc>
            </a:pPr>
            <a:endParaRPr lang="el-GR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5397116"/>
            <a:ext cx="614177" cy="613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2AB0EA56-9674-4B41-B46D-9057E555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17" y="7295785"/>
            <a:ext cx="614177" cy="613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B234B47B-E416-46EE-A364-EDFE607FD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14" y="9650375"/>
            <a:ext cx="614177" cy="6139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34953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"/>
          <p:cNvSpPr/>
          <p:nvPr/>
        </p:nvSpPr>
        <p:spPr>
          <a:xfrm>
            <a:off x="-956" y="-21723"/>
            <a:ext cx="17045693" cy="2964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33"/>
                </a:moveTo>
                <a:lnTo>
                  <a:pt x="0" y="21600"/>
                </a:lnTo>
                <a:lnTo>
                  <a:pt x="20378" y="21600"/>
                </a:lnTo>
                <a:lnTo>
                  <a:pt x="21600" y="0"/>
                </a:lnTo>
                <a:lnTo>
                  <a:pt x="0" y="233"/>
                </a:lnTo>
                <a:close/>
              </a:path>
            </a:pathLst>
          </a:custGeom>
          <a:solidFill>
            <a:srgbClr val="2F7788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ΚΥΠΡΙΑΚΗ ΔΗΜΟΚΡΑΤΙΑ</a:t>
            </a:r>
            <a:r>
              <a:rPr dirty="0"/>
              <a:t> / ΠΝΕΥΜΑΤΙΚΑ </a:t>
            </a:r>
            <a:r>
              <a:rPr dirty="0" err="1"/>
              <a:t>ΔΙΚΑΙΩΜΑΤΑ</a:t>
            </a:r>
            <a:r>
              <a:rPr dirty="0"/>
              <a:t> </a:t>
            </a:r>
            <a:r>
              <a:rPr lang="el-GR" dirty="0"/>
              <a:t>2022</a:t>
            </a:r>
            <a:endParaRPr dirty="0"/>
          </a:p>
        </p:txBody>
      </p:sp>
      <p:sp>
        <p:nvSpPr>
          <p:cNvPr id="281" name="ΚΥΡΙΟΤΕΡΟΙ ΣΤΟΧΟΙ"/>
          <p:cNvSpPr txBox="1"/>
          <p:nvPr/>
        </p:nvSpPr>
        <p:spPr>
          <a:xfrm>
            <a:off x="1189984" y="960973"/>
            <a:ext cx="15494000" cy="941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5000">
                <a:solidFill>
                  <a:srgbClr val="307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Επίδομα Χαμηλοσυνταξιούχου – Αξιολόγηση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ΥΠΟΥΡΓΕΙΟ ΟΙΚΟΝΟΜΙΚΩΝ"/>
          <p:cNvSpPr txBox="1">
            <a:spLocks noGrp="1"/>
          </p:cNvSpPr>
          <p:nvPr>
            <p:ph type="subTitle" sz="quarter" idx="1"/>
          </p:nvPr>
        </p:nvSpPr>
        <p:spPr>
          <a:xfrm>
            <a:off x="11104845" y="12424383"/>
            <a:ext cx="9605670" cy="613971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ΥΦΥΠΟΥΡΓΕΙΟ ΚΟΙΝΩΝΙΚΗΣ ΠΡΟΝΟΙΑΣ</a:t>
            </a:r>
            <a:endParaRPr lang="en-US" dirty="0"/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3613344"/>
            <a:ext cx="614177" cy="6139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Μέσω του προτεινόμενου κρατικού προϋπολογισμού καθίσταται εφικτή:…"/>
          <p:cNvSpPr txBox="1"/>
          <p:nvPr/>
        </p:nvSpPr>
        <p:spPr>
          <a:xfrm>
            <a:off x="2397960" y="3383498"/>
            <a:ext cx="20349745" cy="858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Λόγω της αύξησης των εισοδημάτων κατά το 2021, 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Επίδομα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το οποίο παρέχεται ως συμπλήρωμα του υπόλοιπου εισοδήματος,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σημείωσε μείωση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Ιανουάριο του 2022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σχέση με τον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Δεκέμβριο 2021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στο μηνιαίο Επίδομα ανήλθε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μέσο όρο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περίπου στα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€16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χιλιάδες Δικαιούχους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επιδόματος.</a:t>
            </a:r>
          </a:p>
          <a:p>
            <a:pPr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Περίπου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737 νοικοκυριά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είχαν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διακοπή του Επιδόματος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λόγω αύξησης των εισοδημάτων πέραν των εισοδηματικών ορίων (€10.324 για ένα πρόσωπο ή €15.486 για ζεύγος).</a:t>
            </a:r>
          </a:p>
          <a:p>
            <a:pPr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 του επιδόματος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επήλθε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λόγω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ότι λαμβάνονταν υπόψη κατά τον υπολογισμό, 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εισοδήματα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προηγούμενο έτος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τα οποία είχαν σημειώσει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είτε λόγω των αυξήσεων στις συντάξεις των Κοινωνικών Ασφαλίσεων (για το έτος 2021 ανήλθε στα 4.56%) ή/και των άλλων εισοδημάτων. </a:t>
            </a:r>
          </a:p>
        </p:txBody>
      </p:sp>
      <p:pic>
        <p:nvPicPr>
          <p:cNvPr id="2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62" y="5905613"/>
            <a:ext cx="614177" cy="613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2AB0EA56-9674-4B41-B46D-9057E555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34" y="7744982"/>
            <a:ext cx="614177" cy="613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B234B47B-E416-46EE-A364-EDFE607FD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0" y="9584351"/>
            <a:ext cx="614177" cy="6139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49578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"/>
          <p:cNvSpPr/>
          <p:nvPr/>
        </p:nvSpPr>
        <p:spPr>
          <a:xfrm>
            <a:off x="-956" y="-21723"/>
            <a:ext cx="17045693" cy="2964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33"/>
                </a:moveTo>
                <a:lnTo>
                  <a:pt x="0" y="21600"/>
                </a:lnTo>
                <a:lnTo>
                  <a:pt x="20378" y="21600"/>
                </a:lnTo>
                <a:lnTo>
                  <a:pt x="21600" y="0"/>
                </a:lnTo>
                <a:lnTo>
                  <a:pt x="0" y="233"/>
                </a:lnTo>
                <a:close/>
              </a:path>
            </a:pathLst>
          </a:custGeom>
          <a:solidFill>
            <a:srgbClr val="2F7788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ΚΥΠΡΙΑΚΗ ΔΗΜΟΚΡΑΤΙΑ</a:t>
            </a:r>
            <a:r>
              <a:rPr dirty="0"/>
              <a:t> / ΠΝΕΥΜΑΤΙΚΑ </a:t>
            </a:r>
            <a:r>
              <a:rPr dirty="0" err="1"/>
              <a:t>ΔΙΚΑΙΩΜΑΤΑ</a:t>
            </a:r>
            <a:r>
              <a:rPr dirty="0"/>
              <a:t> </a:t>
            </a:r>
            <a:r>
              <a:rPr lang="el-GR" dirty="0"/>
              <a:t>2022</a:t>
            </a:r>
            <a:endParaRPr dirty="0"/>
          </a:p>
        </p:txBody>
      </p:sp>
      <p:sp>
        <p:nvSpPr>
          <p:cNvPr id="281" name="ΚΥΡΙΟΤΕΡΟΙ ΣΤΟΧΟΙ"/>
          <p:cNvSpPr txBox="1"/>
          <p:nvPr/>
        </p:nvSpPr>
        <p:spPr>
          <a:xfrm>
            <a:off x="1177284" y="821954"/>
            <a:ext cx="15494000" cy="941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5000">
                <a:solidFill>
                  <a:srgbClr val="307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Επίδομα Χαμηλοσυνταξιούχου – Νέο Πλαίσιο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ΥΠΟΥΡΓΕΙΟ ΟΙΚΟΝΟΜΙΚΩΝ"/>
          <p:cNvSpPr txBox="1">
            <a:spLocks noGrp="1"/>
          </p:cNvSpPr>
          <p:nvPr>
            <p:ph type="subTitle" sz="quarter" idx="1"/>
          </p:nvPr>
        </p:nvSpPr>
        <p:spPr>
          <a:xfrm>
            <a:off x="11104845" y="12424383"/>
            <a:ext cx="9605670" cy="613971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ΥΦΥΠΟΥΡΓΕΙΟ ΚΟΙΝΩΝΙΚΗΣ ΠΡΟΝΟΙΑΣ</a:t>
            </a:r>
            <a:endParaRPr lang="en-US" dirty="0"/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59" y="4584926"/>
            <a:ext cx="614177" cy="6139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Μέσω του προτεινόμενου κρατικού προϋπολογισμού καθίσταται εφικτή:…"/>
          <p:cNvSpPr txBox="1"/>
          <p:nvPr/>
        </p:nvSpPr>
        <p:spPr>
          <a:xfrm>
            <a:off x="2437396" y="4492392"/>
            <a:ext cx="17843527" cy="4930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αποφυγή της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ετεροχρονισμένης πρακτικής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των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στρεβλώσεων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είχαν δημιουργηθεί βάσει των προνοιών του υφιστάμενου σχεδίου, από τούδε και στο εξής 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νέο πλαίσιο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λαμβάνει υπόψη για τον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υπολογισμό του εισοδήματος: </a:t>
            </a:r>
          </a:p>
          <a:p>
            <a:pPr lvl="2" indent="0"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7913"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σύνταξη των Κοινωνικών Ασφαλίσεων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τρέχοντος έτους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καταβολής επιδόματος και</a:t>
            </a:r>
          </a:p>
          <a:p>
            <a:pPr marL="1077913" lvl="2" indent="0"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7913"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άλλα εισοδήματα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προηγούμενου έτους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3D98DBDC-0274-4FC6-B401-B72F745BA06F}"/>
              </a:ext>
            </a:extLst>
          </p:cNvPr>
          <p:cNvSpPr/>
          <p:nvPr/>
        </p:nvSpPr>
        <p:spPr>
          <a:xfrm>
            <a:off x="2889844" y="7127903"/>
            <a:ext cx="294106" cy="29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A169A44-EAE2-4931-A5AE-3D324C084001}"/>
              </a:ext>
            </a:extLst>
          </p:cNvPr>
          <p:cNvSpPr/>
          <p:nvPr/>
        </p:nvSpPr>
        <p:spPr>
          <a:xfrm>
            <a:off x="2843303" y="8933270"/>
            <a:ext cx="294106" cy="29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987458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"/>
          <p:cNvSpPr/>
          <p:nvPr/>
        </p:nvSpPr>
        <p:spPr>
          <a:xfrm>
            <a:off x="-956" y="-21723"/>
            <a:ext cx="17045693" cy="2964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33"/>
                </a:moveTo>
                <a:lnTo>
                  <a:pt x="0" y="21600"/>
                </a:lnTo>
                <a:lnTo>
                  <a:pt x="20378" y="21600"/>
                </a:lnTo>
                <a:lnTo>
                  <a:pt x="21600" y="0"/>
                </a:lnTo>
                <a:lnTo>
                  <a:pt x="0" y="233"/>
                </a:lnTo>
                <a:close/>
              </a:path>
            </a:pathLst>
          </a:custGeom>
          <a:solidFill>
            <a:srgbClr val="2F7788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ΚΥΠΡΙΑΚΗ ΔΗΜΟΚΡΑΤΙΑ</a:t>
            </a:r>
            <a:r>
              <a:rPr dirty="0"/>
              <a:t> / ΠΝΕΥΜΑΤΙΚΑ </a:t>
            </a:r>
            <a:r>
              <a:rPr dirty="0" err="1"/>
              <a:t>ΔΙΚΑΙΩΜΑΤΑ</a:t>
            </a:r>
            <a:r>
              <a:rPr dirty="0"/>
              <a:t> </a:t>
            </a:r>
            <a:r>
              <a:rPr lang="el-GR" dirty="0"/>
              <a:t>2022</a:t>
            </a:r>
            <a:endParaRPr dirty="0"/>
          </a:p>
        </p:txBody>
      </p:sp>
      <p:sp>
        <p:nvSpPr>
          <p:cNvPr id="281" name="ΚΥΡΙΟΤΕΡΟΙ ΣΤΟΧΟΙ"/>
          <p:cNvSpPr txBox="1"/>
          <p:nvPr/>
        </p:nvSpPr>
        <p:spPr>
          <a:xfrm>
            <a:off x="1177284" y="821954"/>
            <a:ext cx="15494000" cy="941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5000">
                <a:solidFill>
                  <a:srgbClr val="307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Επίδομα Χαμηλοσυνταξιούχου – Νέο Πλαίσιο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ΥΠΟΥΡΓΕΙΟ ΟΙΚΟΝΟΜΙΚΩΝ"/>
          <p:cNvSpPr txBox="1">
            <a:spLocks noGrp="1"/>
          </p:cNvSpPr>
          <p:nvPr>
            <p:ph type="subTitle" sz="quarter" idx="1"/>
          </p:nvPr>
        </p:nvSpPr>
        <p:spPr>
          <a:xfrm>
            <a:off x="11104845" y="12424383"/>
            <a:ext cx="9605670" cy="613971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ΥΦΥΠΟΥΡΓΕΙΟ ΚΟΙΝΩΝΙΚΗΣ ΠΡΟΝΟΙΑΣ</a:t>
            </a:r>
            <a:endParaRPr lang="en-US" dirty="0"/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3327769"/>
            <a:ext cx="614177" cy="6139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Μέσω του προτεινόμενου κρατικού προϋπολογισμού καθίσταται εφικτή:…"/>
          <p:cNvSpPr txBox="1"/>
          <p:nvPr/>
        </p:nvSpPr>
        <p:spPr>
          <a:xfrm>
            <a:off x="2437396" y="3155190"/>
            <a:ext cx="20349745" cy="960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Λόγω των </a:t>
            </a:r>
            <a:r>
              <a:rPr lang="el-GR" altLang="en-US" sz="36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ιδιάζουσων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συνθηκών που δημιούργησε η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πανδημία COVID-19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συνεπακόλουθα του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πληθωρισμού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παρουσιάζει αύξηση κατά το 2022, το Υπουργικό Συμβούλιο αποφάσισε για σκοπούς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ενίσχυσης της αγοραστικής δύναμης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χαμηλοσυνταξιούχων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τα ακόλουθα:</a:t>
            </a:r>
          </a:p>
          <a:p>
            <a:pPr algn="just">
              <a:lnSpc>
                <a:spcPct val="110000"/>
              </a:lnSpc>
            </a:pPr>
            <a:endParaRPr lang="el-GR" altLang="en-US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Όσοι δικαιούχοι είχαν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 του Επιδόματος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Ιαν 2022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σχέση με τον Δεκ 2021, λόγω </a:t>
            </a:r>
            <a:r>
              <a:rPr lang="el-GR" altLang="en-US" sz="3600" b="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αύξησης της σύνταξης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altLang="en-US" sz="3600" b="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άλλων ετήσιων εισοδημάτων μέχρι και €120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θα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παραχωρηθεί  συμπληρωματικό μηνιαίο επίδομα </a:t>
            </a:r>
            <a:r>
              <a:rPr lang="el-GR" altLang="en-US" sz="3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μόνο για το έτος 2022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αντίστοιχο με 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ποσό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εν λόγω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επιδόματος.</a:t>
            </a:r>
          </a:p>
          <a:p>
            <a:pPr marL="1071563" lvl="2" indent="0" algn="just">
              <a:lnSpc>
                <a:spcPct val="110000"/>
              </a:lnSpc>
              <a:buAutoNum type="arabicParenBoth"/>
            </a:pPr>
            <a:endParaRPr lang="el-GR" altLang="en-US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Όσοι δικαιούχοι είχαν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αποκοπή του Επιδόματος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λόγω </a:t>
            </a:r>
            <a:r>
              <a:rPr lang="el-GR" altLang="en-US" sz="3600" b="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αύξησης των εισοδημάτων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προκύπτει από </a:t>
            </a:r>
            <a:r>
              <a:rPr lang="el-GR" altLang="en-US" sz="3600" b="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 της σύνταξης κατά το 2021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θα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παραχωρηθεί  επιπλέον μηνιαίο επίδομα </a:t>
            </a:r>
            <a:r>
              <a:rPr lang="el-GR" altLang="en-US" sz="3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μόνο για το έτος 2022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4500" lvl="2" indent="0" algn="just">
              <a:lnSpc>
                <a:spcPct val="110000"/>
              </a:lnSpc>
            </a:pPr>
            <a:endParaRPr lang="el-GR" altLang="en-US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παρούσα απόφαση αναμένεται να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επηρεάσει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περίπου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χιλιάδες νοικοκυριά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νοικοκυριών που είναι ενταγμένα στο σχέδιο και η δαπάνη υλοποίησης της αναμένεται να ανέλθει στα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εκατομμύρια Ευρώ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F9BCE09-A83E-4AE5-AE71-7C303D44F26E}"/>
              </a:ext>
            </a:extLst>
          </p:cNvPr>
          <p:cNvSpPr/>
          <p:nvPr/>
        </p:nvSpPr>
        <p:spPr>
          <a:xfrm>
            <a:off x="2868227" y="5466381"/>
            <a:ext cx="294106" cy="29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C430A99-9889-4E4D-A9F8-68666CA72442}"/>
              </a:ext>
            </a:extLst>
          </p:cNvPr>
          <p:cNvSpPr/>
          <p:nvPr/>
        </p:nvSpPr>
        <p:spPr>
          <a:xfrm>
            <a:off x="2868227" y="8246333"/>
            <a:ext cx="294106" cy="29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6C7AF1D8-886C-4495-9305-5B6FA35E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57" y="10349416"/>
            <a:ext cx="614177" cy="6139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12165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"/>
          <p:cNvSpPr/>
          <p:nvPr/>
        </p:nvSpPr>
        <p:spPr>
          <a:xfrm>
            <a:off x="-956" y="-21723"/>
            <a:ext cx="17045693" cy="2964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33"/>
                </a:moveTo>
                <a:lnTo>
                  <a:pt x="0" y="21600"/>
                </a:lnTo>
                <a:lnTo>
                  <a:pt x="20378" y="21600"/>
                </a:lnTo>
                <a:lnTo>
                  <a:pt x="21600" y="0"/>
                </a:lnTo>
                <a:lnTo>
                  <a:pt x="0" y="233"/>
                </a:lnTo>
                <a:close/>
              </a:path>
            </a:pathLst>
          </a:custGeom>
          <a:solidFill>
            <a:srgbClr val="2F7788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ΚΥΠΡΙΑΚΗ ΔΗΜΟΚΡΑΤΙΑ</a:t>
            </a:r>
            <a:r>
              <a:rPr dirty="0"/>
              <a:t> / ΠΝΕΥΜΑΤΙΚΑ </a:t>
            </a:r>
            <a:r>
              <a:rPr dirty="0" err="1"/>
              <a:t>ΔΙΚΑΙΩΜΑΤΑ</a:t>
            </a:r>
            <a:r>
              <a:rPr dirty="0"/>
              <a:t> </a:t>
            </a:r>
            <a:r>
              <a:rPr lang="el-GR" dirty="0"/>
              <a:t>2022</a:t>
            </a:r>
            <a:endParaRPr dirty="0"/>
          </a:p>
        </p:txBody>
      </p:sp>
      <p:sp>
        <p:nvSpPr>
          <p:cNvPr id="281" name="ΚΥΡΙΟΤΕΡΟΙ ΣΤΟΧΟΙ"/>
          <p:cNvSpPr txBox="1"/>
          <p:nvPr/>
        </p:nvSpPr>
        <p:spPr>
          <a:xfrm>
            <a:off x="1041400" y="842962"/>
            <a:ext cx="15494000" cy="941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5000">
                <a:solidFill>
                  <a:srgbClr val="307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Επίδομα Χαμηλοσυνταξιούχου – Νέο Πλαίσιο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ΥΠΟΥΡΓΕΙΟ ΟΙΚΟΝΟΜΙΚΩΝ"/>
          <p:cNvSpPr txBox="1">
            <a:spLocks noGrp="1"/>
          </p:cNvSpPr>
          <p:nvPr>
            <p:ph type="subTitle" sz="quarter" idx="1"/>
          </p:nvPr>
        </p:nvSpPr>
        <p:spPr>
          <a:xfrm>
            <a:off x="11104845" y="12424383"/>
            <a:ext cx="9605670" cy="613971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ΥΦΥΠΟΥΡΓΕΙΟ ΚΟΙΝΩΝΙΚΗΣ ΠΡΟΝΟΙΑΣ</a:t>
            </a:r>
            <a:endParaRPr lang="en-US" dirty="0"/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47" y="3262633"/>
            <a:ext cx="614177" cy="6139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Μέσω του προτεινόμενου κρατικού προϋπολογισμού καθίσταται εφικτή:…"/>
          <p:cNvSpPr txBox="1"/>
          <p:nvPr/>
        </p:nvSpPr>
        <p:spPr>
          <a:xfrm>
            <a:off x="2425029" y="3133459"/>
            <a:ext cx="20349745" cy="967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χαρακτηριστικά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νέου πλαισίου έχουν ως ακολούθως:</a:t>
            </a:r>
          </a:p>
          <a:p>
            <a:pPr algn="just">
              <a:lnSpc>
                <a:spcPct val="110000"/>
              </a:lnSpc>
            </a:pPr>
            <a:endParaRPr lang="el-GR" altLang="en-US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συνολικό μηνιαίο Εισόδημα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μαζί με 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μηνιαίο Επίδομα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(χωρίς το συμπληρωματικό)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δεν θα υπερβαίνει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όρια, ήτοι για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μονήρες άτομο €834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ζεύγος €1.271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4500" lvl="2" indent="0" algn="just">
              <a:lnSpc>
                <a:spcPct val="110000"/>
              </a:lnSpc>
            </a:pPr>
            <a:endParaRPr lang="el-GR" altLang="en-US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Συμπληρωματικό Επίδομα δεν θα λαμβάνεται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υπόψη στον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υπολογισμό των συνολικών εισοδημάτων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καθορισμό των αντίστοιχων καθορισμένων ορίων ως η αναφορά πιο πάνω. </a:t>
            </a:r>
          </a:p>
          <a:p>
            <a:pPr marL="444500" lvl="2" indent="0" algn="just">
              <a:lnSpc>
                <a:spcPct val="110000"/>
              </a:lnSpc>
            </a:pPr>
            <a:endParaRPr lang="el-GR" altLang="en-US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φοιτητική χορηγία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αποκτήθηκε από τα μέλη του κάθε νοικοκυριού,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εξαιρείται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τον υπολογισμό του συνολικού εισοδήματος με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αναδρομική ισχύ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την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Ιανουαρίου 2022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4500" lvl="2" indent="0" algn="just">
              <a:lnSpc>
                <a:spcPct val="110000"/>
              </a:lnSpc>
            </a:pPr>
            <a:endParaRPr lang="el-GR" altLang="en-US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Επίδομα παρέχεται σε </a:t>
            </a:r>
            <a:r>
              <a:rPr lang="el-GR" altLang="en-US" sz="36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αιτητές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κατέχουν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καταθέσεις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υπερβαίνουν τις €100.000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4500" lvl="2" indent="0" algn="just">
              <a:lnSpc>
                <a:spcPct val="110000"/>
              </a:lnSpc>
            </a:pPr>
            <a:endParaRPr lang="el-GR" altLang="en-US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2" indent="0"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Συμπληρωματικού Επιδόματος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παραχωρείται σε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μηνιαία βάση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αρχής γενομένης από το Απρίλιο 2022, με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αναδρομική ισχύ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την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Ιανουαρίου 2022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μέχρι και την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Δεκεμβρίου 2022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4500" lvl="2" indent="0"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F9BCE09-A83E-4AE5-AE71-7C303D44F26E}"/>
              </a:ext>
            </a:extLst>
          </p:cNvPr>
          <p:cNvSpPr/>
          <p:nvPr/>
        </p:nvSpPr>
        <p:spPr>
          <a:xfrm>
            <a:off x="2316913" y="4259128"/>
            <a:ext cx="294106" cy="29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C430A99-9889-4E4D-A9F8-68666CA72442}"/>
              </a:ext>
            </a:extLst>
          </p:cNvPr>
          <p:cNvSpPr/>
          <p:nvPr/>
        </p:nvSpPr>
        <p:spPr>
          <a:xfrm>
            <a:off x="2311563" y="5786976"/>
            <a:ext cx="294106" cy="29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A9317D9-3697-4069-B7CF-D9B2F7559E19}"/>
              </a:ext>
            </a:extLst>
          </p:cNvPr>
          <p:cNvSpPr/>
          <p:nvPr/>
        </p:nvSpPr>
        <p:spPr>
          <a:xfrm>
            <a:off x="2311563" y="7285756"/>
            <a:ext cx="294106" cy="29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660C1881-45E4-46C4-B4B2-F231516BB22C}"/>
              </a:ext>
            </a:extLst>
          </p:cNvPr>
          <p:cNvSpPr/>
          <p:nvPr/>
        </p:nvSpPr>
        <p:spPr>
          <a:xfrm>
            <a:off x="2327768" y="8851565"/>
            <a:ext cx="294106" cy="29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EB000A07-C6ED-4878-AEBA-4443B787D4CD}"/>
              </a:ext>
            </a:extLst>
          </p:cNvPr>
          <p:cNvSpPr/>
          <p:nvPr/>
        </p:nvSpPr>
        <p:spPr>
          <a:xfrm>
            <a:off x="2311563" y="10379413"/>
            <a:ext cx="294106" cy="29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28430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"/>
          <p:cNvSpPr/>
          <p:nvPr/>
        </p:nvSpPr>
        <p:spPr>
          <a:xfrm>
            <a:off x="-956" y="-21723"/>
            <a:ext cx="17045693" cy="2964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33"/>
                </a:moveTo>
                <a:lnTo>
                  <a:pt x="0" y="21600"/>
                </a:lnTo>
                <a:lnTo>
                  <a:pt x="20378" y="21600"/>
                </a:lnTo>
                <a:lnTo>
                  <a:pt x="21600" y="0"/>
                </a:lnTo>
                <a:lnTo>
                  <a:pt x="0" y="233"/>
                </a:lnTo>
                <a:close/>
              </a:path>
            </a:pathLst>
          </a:custGeom>
          <a:solidFill>
            <a:srgbClr val="2F7788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ΚΥΠΡΙΑΚΗ ΔΗΜΟΚΡΑΤΙΑ</a:t>
            </a:r>
            <a:r>
              <a:rPr dirty="0"/>
              <a:t> / ΠΝΕΥΜΑΤΙΚΑ </a:t>
            </a:r>
            <a:r>
              <a:rPr dirty="0" err="1"/>
              <a:t>ΔΙΚΑΙΩΜΑΤΑ</a:t>
            </a:r>
            <a:r>
              <a:rPr dirty="0"/>
              <a:t> </a:t>
            </a:r>
            <a:r>
              <a:rPr lang="el-GR" dirty="0"/>
              <a:t>2022</a:t>
            </a:r>
            <a:endParaRPr dirty="0"/>
          </a:p>
        </p:txBody>
      </p:sp>
      <p:sp>
        <p:nvSpPr>
          <p:cNvPr id="281" name="ΚΥΡΙΟΤΕΡΟΙ ΣΤΟΧΟΙ"/>
          <p:cNvSpPr txBox="1"/>
          <p:nvPr/>
        </p:nvSpPr>
        <p:spPr>
          <a:xfrm>
            <a:off x="1270000" y="977400"/>
            <a:ext cx="15494000" cy="941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5000">
                <a:solidFill>
                  <a:srgbClr val="307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Πασχαλινό Επίδομα Χαμηλοσυνταξιούχου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ΥΠΟΥΡΓΕΙΟ ΟΙΚΟΝΟΜΙΚΩΝ"/>
          <p:cNvSpPr txBox="1">
            <a:spLocks noGrp="1"/>
          </p:cNvSpPr>
          <p:nvPr>
            <p:ph type="subTitle" sz="quarter" idx="1"/>
          </p:nvPr>
        </p:nvSpPr>
        <p:spPr>
          <a:xfrm>
            <a:off x="11104845" y="12424383"/>
            <a:ext cx="9605670" cy="613971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ΥΦΥΠΟΥΡΓΕΙΟ ΚΟΙΝΩΝΙΚΗΣ ΠΡΟΝΟΙΑΣ</a:t>
            </a:r>
            <a:endParaRPr lang="en-US" dirty="0"/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37" y="3246548"/>
            <a:ext cx="614177" cy="6139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Μέσω του προτεινόμενου κρατικού προϋπολογισμού καθίσταται εφικτή:…"/>
          <p:cNvSpPr txBox="1"/>
          <p:nvPr/>
        </p:nvSpPr>
        <p:spPr>
          <a:xfrm>
            <a:off x="2425029" y="3133459"/>
            <a:ext cx="20349745" cy="3711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Πασχαλινό Επίδομα παραχωρείται σε δικαιούχους του Σχεδίου Ενίσχυσης Νοικοκυριών Συνταξιούχων με Χαμηλά Εισοδήματα από το 2009, στη βάση εισοδηματικών κριτηρίων.</a:t>
            </a:r>
          </a:p>
          <a:p>
            <a:pPr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Αναπροσαρμογή εισοδηματικού ορίου, </a:t>
            </a:r>
            <a:r>
              <a:rPr lang="el-GR" altLang="en-US" sz="3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μόνο για το έτος 2022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στις €7.000 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μονήρες νοικοκυριό και στις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€12.000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νοικοκυριό </a:t>
            </a:r>
            <a:r>
              <a:rPr lang="el-GR" alt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δύο συνταξιούχων</a:t>
            </a:r>
            <a:r>
              <a:rPr lang="el-GR" alt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4500" lvl="2" indent="0" algn="just">
              <a:lnSpc>
                <a:spcPct val="110000"/>
              </a:lnSpc>
            </a:pPr>
            <a:endParaRPr lang="el-GR" altLang="en-US" sz="36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8C976740-536D-4129-828F-52583C93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67" y="5087423"/>
            <a:ext cx="614177" cy="61397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622AE2-BE13-491D-8F8E-C75A86C5F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2585"/>
              </p:ext>
            </p:extLst>
          </p:nvPr>
        </p:nvGraphicFramePr>
        <p:xfrm>
          <a:off x="1249278" y="6619944"/>
          <a:ext cx="21885444" cy="445144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471361">
                  <a:extLst>
                    <a:ext uri="{9D8B030D-6E8A-4147-A177-3AD203B41FA5}">
                      <a16:colId xmlns:a16="http://schemas.microsoft.com/office/drawing/2014/main" val="4237947800"/>
                    </a:ext>
                  </a:extLst>
                </a:gridCol>
                <a:gridCol w="5471361">
                  <a:extLst>
                    <a:ext uri="{9D8B030D-6E8A-4147-A177-3AD203B41FA5}">
                      <a16:colId xmlns:a16="http://schemas.microsoft.com/office/drawing/2014/main" val="2394213860"/>
                    </a:ext>
                  </a:extLst>
                </a:gridCol>
                <a:gridCol w="5471361">
                  <a:extLst>
                    <a:ext uri="{9D8B030D-6E8A-4147-A177-3AD203B41FA5}">
                      <a16:colId xmlns:a16="http://schemas.microsoft.com/office/drawing/2014/main" val="1715057345"/>
                    </a:ext>
                  </a:extLst>
                </a:gridCol>
                <a:gridCol w="5471361">
                  <a:extLst>
                    <a:ext uri="{9D8B030D-6E8A-4147-A177-3AD203B41FA5}">
                      <a16:colId xmlns:a16="http://schemas.microsoft.com/office/drawing/2014/main" val="2001008630"/>
                    </a:ext>
                  </a:extLst>
                </a:gridCol>
              </a:tblGrid>
              <a:tr h="691336">
                <a:tc>
                  <a:txBody>
                    <a:bodyPr/>
                    <a:lstStyle/>
                    <a:p>
                      <a:r>
                        <a:rPr lang="el-GR" sz="3600" dirty="0"/>
                        <a:t>Εκτίμηση για το 2022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/>
                        <a:t>Υφιστάμενο Πλαίσιο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/>
                        <a:t>Νέο Πλαίσιο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1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Μεταβολή € / 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968298"/>
                  </a:ext>
                </a:extLst>
              </a:tr>
              <a:tr h="691336">
                <a:tc>
                  <a:txBody>
                    <a:bodyPr/>
                    <a:lstStyle/>
                    <a:p>
                      <a:r>
                        <a:rPr lang="el-GR" sz="3600" dirty="0"/>
                        <a:t>Εισοδηματικό όριο </a:t>
                      </a:r>
                    </a:p>
                    <a:p>
                      <a:r>
                        <a:rPr lang="el-GR" sz="3600" dirty="0"/>
                        <a:t>(Μονήρης Συνταξιούχος)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€6.500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€7.000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Αύξηση €500 / 7.6%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05974"/>
                  </a:ext>
                </a:extLst>
              </a:tr>
              <a:tr h="691336"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dirty="0"/>
                        <a:t>Εισοδηματικό όριο </a:t>
                      </a:r>
                    </a:p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(Ζεύγος Συνταξιούχων)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€11.000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€12.000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Αύξηση €1.000 / 9%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36044"/>
                  </a:ext>
                </a:extLst>
              </a:tr>
              <a:tr h="691336">
                <a:tc>
                  <a:txBody>
                    <a:bodyPr/>
                    <a:lstStyle/>
                    <a:p>
                      <a:r>
                        <a:rPr lang="el-GR" sz="3600" dirty="0"/>
                        <a:t>Αριθμός Δικαιούχων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13.6</a:t>
                      </a:r>
                      <a:r>
                        <a:rPr lang="en-GB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71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18.8</a:t>
                      </a:r>
                      <a:r>
                        <a:rPr lang="en-GB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22</a:t>
                      </a:r>
                      <a:endParaRPr lang="el-GR" sz="3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Αύξηση 5.</a:t>
                      </a:r>
                      <a:r>
                        <a:rPr lang="en-GB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151</a:t>
                      </a:r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 / 38%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907337"/>
                  </a:ext>
                </a:extLst>
              </a:tr>
              <a:tr h="691336"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Επιπλέον Δαπάνη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€0.9 εκατομμύρια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0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8985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06" y="-2178660"/>
            <a:ext cx="24897783" cy="16615408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ΚΥΠΡΙΑΚΗ ΔΗΜΟΚΡΑΤΙΑ</a:t>
            </a:r>
            <a:r>
              <a:rPr dirty="0"/>
              <a:t> / ΠΝΕΥΜΑΤΙΚΑ </a:t>
            </a:r>
            <a:r>
              <a:rPr dirty="0" err="1"/>
              <a:t>ΔΙΚΑΙΩΜΑΤΑ</a:t>
            </a:r>
            <a:r>
              <a:rPr dirty="0"/>
              <a:t> 202</a:t>
            </a:r>
            <a:r>
              <a:rPr lang="el-GR" dirty="0"/>
              <a:t>2</a:t>
            </a:r>
          </a:p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682" name="Eυχαριστούμε"/>
          <p:cNvSpPr txBox="1"/>
          <p:nvPr/>
        </p:nvSpPr>
        <p:spPr>
          <a:xfrm>
            <a:off x="1140756" y="2760241"/>
            <a:ext cx="21543805" cy="131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defRPr sz="8500" b="0" i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Eυχαριστούμε</a:t>
            </a:r>
          </a:p>
        </p:txBody>
      </p:sp>
      <p:sp>
        <p:nvSpPr>
          <p:cNvPr id="683" name="ΥΠΟΥΡΓΕΙΟ ΟΙΚΟΝΟΜΙΚΩΝ"/>
          <p:cNvSpPr txBox="1"/>
          <p:nvPr/>
        </p:nvSpPr>
        <p:spPr>
          <a:xfrm>
            <a:off x="12459230" y="10722463"/>
            <a:ext cx="9605671" cy="613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dirty="0"/>
              <a:t>ΥΦΥΠΟΥΡΓΕΙΟ ΚΟΙΝΩΝΙΚΗΣ ΠΡΟΝΟΙΑΣ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337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6136</TotalTime>
  <Words>816</Words>
  <Application>Microsoft Office PowerPoint</Application>
  <PresentationFormat>Custom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Helvetica Neue</vt:lpstr>
      <vt:lpstr>Helvetica Neue Light</vt:lpstr>
      <vt:lpstr>Helvetica Neue Medium</vt:lpstr>
      <vt:lpstr>White</vt:lpstr>
      <vt:lpstr>Συμπληρωματικό Επίδομα και Πασχαλινό Επίδομα  Χαμηλοσυνταξιούχου  Δημοσιογραφική διάσκεψη   31 Μαρτίου 2022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Κρατικός Προϋπολογισμός</dc:title>
  <dc:creator>Andri Kounnou</dc:creator>
  <cp:lastModifiedBy>Ioanna Peppou</cp:lastModifiedBy>
  <cp:revision>309</cp:revision>
  <cp:lastPrinted>2021-11-02T11:46:04Z</cp:lastPrinted>
  <dcterms:modified xsi:type="dcterms:W3CDTF">2022-03-31T09:42:12Z</dcterms:modified>
</cp:coreProperties>
</file>